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7" r:id="rId7"/>
    <p:sldId id="270" r:id="rId8"/>
    <p:sldId id="271" r:id="rId9"/>
    <p:sldId id="272" r:id="rId10"/>
    <p:sldId id="274" r:id="rId11"/>
    <p:sldId id="264" r:id="rId12"/>
    <p:sldId id="268" r:id="rId13"/>
    <p:sldId id="266" r:id="rId14"/>
    <p:sldId id="260" r:id="rId15"/>
    <p:sldId id="262" r:id="rId16"/>
    <p:sldId id="263" r:id="rId17"/>
    <p:sldId id="265" r:id="rId18"/>
    <p:sldId id="275" r:id="rId19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1"/>
    <p:restoredTop sz="92800"/>
  </p:normalViewPr>
  <p:slideViewPr>
    <p:cSldViewPr snapToGrid="0" snapToObjects="1">
      <p:cViewPr varScale="1">
        <p:scale>
          <a:sx n="57" d="100"/>
          <a:sy n="57" d="100"/>
        </p:scale>
        <p:origin x="45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8682-B5BA-1141-BEFD-54002F4B2B21}" type="datetimeFigureOut">
              <a:rPr lang="es-ES_tradnl" smtClean="0"/>
              <a:t>29/1/20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B0C2-6712-7A4A-B0F6-5C0CD83944B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04672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8682-B5BA-1141-BEFD-54002F4B2B21}" type="datetimeFigureOut">
              <a:rPr lang="es-ES_tradnl" smtClean="0"/>
              <a:t>29/1/20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B0C2-6712-7A4A-B0F6-5C0CD83944B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23732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8682-B5BA-1141-BEFD-54002F4B2B21}" type="datetimeFigureOut">
              <a:rPr lang="es-ES_tradnl" smtClean="0"/>
              <a:t>29/1/20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B0C2-6712-7A4A-B0F6-5C0CD83944B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6998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8682-B5BA-1141-BEFD-54002F4B2B21}" type="datetimeFigureOut">
              <a:rPr lang="es-ES_tradnl" smtClean="0"/>
              <a:t>29/1/20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B0C2-6712-7A4A-B0F6-5C0CD83944B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7657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8682-B5BA-1141-BEFD-54002F4B2B21}" type="datetimeFigureOut">
              <a:rPr lang="es-ES_tradnl" smtClean="0"/>
              <a:t>29/1/20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B0C2-6712-7A4A-B0F6-5C0CD83944B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9544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8682-B5BA-1141-BEFD-54002F4B2B21}" type="datetimeFigureOut">
              <a:rPr lang="es-ES_tradnl" smtClean="0"/>
              <a:t>29/1/20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B0C2-6712-7A4A-B0F6-5C0CD83944B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4005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8682-B5BA-1141-BEFD-54002F4B2B21}" type="datetimeFigureOut">
              <a:rPr lang="es-ES_tradnl" smtClean="0"/>
              <a:t>29/1/20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B0C2-6712-7A4A-B0F6-5C0CD83944B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01858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8682-B5BA-1141-BEFD-54002F4B2B21}" type="datetimeFigureOut">
              <a:rPr lang="es-ES_tradnl" smtClean="0"/>
              <a:t>29/1/20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B0C2-6712-7A4A-B0F6-5C0CD83944B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1373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Clic para editar título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8682-B5BA-1141-BEFD-54002F4B2B21}" type="datetimeFigureOut">
              <a:rPr lang="es-ES_tradnl" smtClean="0"/>
              <a:t>29/1/20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B0C2-6712-7A4A-B0F6-5C0CD83944B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0469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8682-B5BA-1141-BEFD-54002F4B2B21}" type="datetimeFigureOut">
              <a:rPr lang="es-ES_tradnl" smtClean="0"/>
              <a:t>29/1/20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B0C2-6712-7A4A-B0F6-5C0CD83944B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5994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8682-B5BA-1141-BEFD-54002F4B2B21}" type="datetimeFigureOut">
              <a:rPr lang="es-ES_tradnl" smtClean="0"/>
              <a:t>29/1/20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B0C2-6712-7A4A-B0F6-5C0CD83944B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11662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B8682-B5BA-1141-BEFD-54002F4B2B21}" type="datetimeFigureOut">
              <a:rPr lang="es-ES_tradnl" smtClean="0"/>
              <a:t>29/1/20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CB0C2-6712-7A4A-B0F6-5C0CD83944B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67402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lsoweb.net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lsocostarica.com" TargetMode="External"/><Relationship Id="rId4" Type="http://schemas.openxmlformats.org/officeDocument/2006/relationships/hyperlink" Target="mailto:presidencia@alsocostarica.com" TargetMode="External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lsoweb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2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9712" y="266227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b="1" dirty="0" smtClean="0"/>
              <a:t>11 al 15 de octubre del 2021</a:t>
            </a:r>
            <a:br>
              <a:rPr lang="es-ES_tradnl" b="1" dirty="0" smtClean="0"/>
            </a:br>
            <a:r>
              <a:rPr lang="es-ES_tradnl" b="1" dirty="0" smtClean="0"/>
              <a:t>Centro de Convenciones</a:t>
            </a:r>
            <a:br>
              <a:rPr lang="es-ES_tradnl" b="1" dirty="0" smtClean="0"/>
            </a:b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b="1" dirty="0" smtClean="0"/>
              <a:t>San </a:t>
            </a:r>
            <a:r>
              <a:rPr lang="es-ES_tradnl" b="1" dirty="0"/>
              <a:t>J</a:t>
            </a:r>
            <a:r>
              <a:rPr lang="es-ES_tradnl" b="1" dirty="0" smtClean="0"/>
              <a:t>os</a:t>
            </a:r>
            <a:r>
              <a:rPr lang="es-ES" b="1" dirty="0" smtClean="0"/>
              <a:t>é, Costa </a:t>
            </a:r>
            <a:r>
              <a:rPr lang="es-ES" b="1" dirty="0"/>
              <a:t>R</a:t>
            </a:r>
            <a:r>
              <a:rPr lang="es-ES" b="1" dirty="0" smtClean="0"/>
              <a:t>ica</a:t>
            </a:r>
            <a:endParaRPr lang="es-ES_tradnl" b="1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2207941" y="3568390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20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XVII CONGRESO ALSO 2021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/>
              <a:t>Por primera vez en Costa Rica, se llevar</a:t>
            </a:r>
            <a:r>
              <a:rPr lang="es-ES" dirty="0" smtClean="0"/>
              <a:t>á a cabo el Congreso Latinoamericano de Salud Ocupacional, evento que reúne cada dos años a los profesionales en Salud Ocupacional de Latinoamérica para compartir experiencias y conocimientos entorno a esta disciplina.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Es organizado por la Asociación Latinoamericana de Salud Ocupacional ALSO cuya presidencia se encuentra durante el período 2019-2021 en Costa Rica en su miembro titular, la Asociación Costarricense de Medicina del Trabajo (ACOMET)  y en la figura de su Presidenta, la Dra. Viviana Gómez Sánchez.</a:t>
            </a:r>
            <a:endParaRPr lang="es-ES_tradnl" dirty="0"/>
          </a:p>
        </p:txBody>
      </p:sp>
      <p:cxnSp>
        <p:nvCxnSpPr>
          <p:cNvPr id="4" name="Conector recto 3"/>
          <p:cNvCxnSpPr/>
          <p:nvPr/>
        </p:nvCxnSpPr>
        <p:spPr>
          <a:xfrm>
            <a:off x="838200" y="1382752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63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XVII CONGRESO ALSO 2021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708315"/>
            <a:ext cx="10515600" cy="17204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dirty="0" smtClean="0"/>
              <a:t>Es un evento que permitir</a:t>
            </a:r>
            <a:r>
              <a:rPr lang="es-ES" dirty="0" smtClean="0"/>
              <a:t>á mostrar la calidad del trabajo y de los profesionales en SO de nuestro país convirtiéndolo en un espacio para compartir nuestro trabajo, ideas y conocimientos así como nuevas oportunidades de negocio para todos los profesionales y empresas interesadas.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/>
          </a:p>
        </p:txBody>
      </p:sp>
      <p:cxnSp>
        <p:nvCxnSpPr>
          <p:cNvPr id="4" name="Conector recto 3"/>
          <p:cNvCxnSpPr/>
          <p:nvPr/>
        </p:nvCxnSpPr>
        <p:spPr>
          <a:xfrm>
            <a:off x="838200" y="1382752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01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XVII CONGRESO ALSO 2021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422682"/>
            <a:ext cx="7636726" cy="1959498"/>
          </a:xfrm>
        </p:spPr>
        <p:txBody>
          <a:bodyPr>
            <a:normAutofit fontScale="925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s-ES_tradnl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3200" dirty="0" smtClean="0"/>
              <a:t>PRIMER CONGRESO ALSO con </a:t>
            </a:r>
            <a:r>
              <a:rPr lang="es-ES_tradnl" sz="3200" dirty="0" err="1" smtClean="0"/>
              <a:t>Certificaci</a:t>
            </a:r>
            <a:r>
              <a:rPr lang="es-ES" sz="3200" dirty="0" err="1" smtClean="0"/>
              <a:t>ón</a:t>
            </a:r>
            <a:r>
              <a:rPr lang="es-ES" sz="3200" dirty="0" smtClean="0"/>
              <a:t> de Carbono Neutralidad y Bandera Azul Ecológica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838200" y="1382752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esultado de imagen para evento 100% carbono neut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689" y="1831918"/>
            <a:ext cx="2120894" cy="188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sultado de imagen para bandera azul ecolog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926" y="3856891"/>
            <a:ext cx="3226420" cy="241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26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XVII CONGRESO ALSO 2021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charset="2"/>
              <a:buChar char="ü"/>
              <a:defRPr/>
            </a:pPr>
            <a:r>
              <a:rPr lang="es-ES" dirty="0"/>
              <a:t>Respaldado por el Ministerio de Turismo y </a:t>
            </a:r>
            <a:r>
              <a:rPr lang="es-ES" dirty="0" smtClean="0"/>
              <a:t>CSO.</a:t>
            </a:r>
            <a:endParaRPr lang="es-ES" dirty="0"/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charset="2"/>
              <a:buChar char="ü"/>
              <a:defRPr/>
            </a:pPr>
            <a:endParaRPr lang="es-ES" dirty="0"/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charset="2"/>
              <a:buChar char="ü"/>
              <a:defRPr/>
            </a:pPr>
            <a:r>
              <a:rPr lang="es-ES" dirty="0"/>
              <a:t>Declaratorias de Interés Público e Institucionales</a:t>
            </a:r>
            <a:r>
              <a:rPr lang="es-ES" dirty="0" smtClean="0"/>
              <a:t>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charset="2"/>
              <a:buChar char="ü"/>
              <a:defRPr/>
            </a:pPr>
            <a:endParaRPr lang="es-ES" dirty="0"/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charset="2"/>
              <a:buChar char="ü"/>
              <a:defRPr/>
            </a:pPr>
            <a:r>
              <a:rPr lang="es-ES" dirty="0" smtClean="0"/>
              <a:t>Apoyo del Centro de Convenciones de Costa Rica.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charset="2"/>
              <a:buChar char="ü"/>
              <a:defRPr/>
            </a:pPr>
            <a:endParaRPr lang="es-ES" dirty="0"/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charset="2"/>
              <a:buChar char="ü"/>
              <a:defRPr/>
            </a:pPr>
            <a:r>
              <a:rPr lang="es-ES" dirty="0" smtClean="0"/>
              <a:t>Presencia de Organismos e Instituciones Internacionales</a:t>
            </a:r>
            <a:endParaRPr lang="es-ES" dirty="0"/>
          </a:p>
          <a:p>
            <a:endParaRPr lang="es-ES_tradnl" dirty="0"/>
          </a:p>
        </p:txBody>
      </p:sp>
      <p:cxnSp>
        <p:nvCxnSpPr>
          <p:cNvPr id="4" name="Conector recto 3"/>
          <p:cNvCxnSpPr/>
          <p:nvPr/>
        </p:nvCxnSpPr>
        <p:spPr>
          <a:xfrm>
            <a:off x="838200" y="1382752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61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39" y="0"/>
            <a:ext cx="5381839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634" y="39029"/>
            <a:ext cx="5461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44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0"/>
            <a:ext cx="53362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7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76" y="0"/>
            <a:ext cx="5299862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386" y="0"/>
            <a:ext cx="53303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56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199" y="1071092"/>
            <a:ext cx="10981267" cy="1325563"/>
          </a:xfrm>
        </p:spPr>
        <p:txBody>
          <a:bodyPr>
            <a:normAutofit/>
          </a:bodyPr>
          <a:lstStyle/>
          <a:p>
            <a:r>
              <a:rPr lang="es-ES_tradnl" sz="2800" b="1" dirty="0" smtClean="0"/>
              <a:t>INSTITUCIONES Y ORGANIZACIONES INVITADAS</a:t>
            </a:r>
            <a:endParaRPr lang="es-ES_tradnl" sz="2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8113" y="2396655"/>
            <a:ext cx="10515600" cy="3626908"/>
          </a:xfrm>
        </p:spPr>
        <p:txBody>
          <a:bodyPr>
            <a:normAutofit fontScale="62500" lnSpcReduction="20000"/>
          </a:bodyPr>
          <a:lstStyle/>
          <a:p>
            <a:r>
              <a:rPr lang="es-ES_tradnl" dirty="0" smtClean="0"/>
              <a:t>Entidades Gubernamentales de Costa Rica: Presidencia, MS, MTSS- CSO, ICT, MINAE, </a:t>
            </a:r>
            <a:r>
              <a:rPr lang="es-ES" dirty="0" smtClean="0"/>
              <a:t>INAMU, otros.</a:t>
            </a:r>
            <a:endParaRPr lang="es-ES_tradnl" dirty="0" smtClean="0"/>
          </a:p>
          <a:p>
            <a:r>
              <a:rPr lang="es-ES_tradnl" dirty="0" smtClean="0"/>
              <a:t>OPS/OMS</a:t>
            </a:r>
          </a:p>
          <a:p>
            <a:r>
              <a:rPr lang="es-ES_tradnl" dirty="0" smtClean="0"/>
              <a:t>OIT</a:t>
            </a:r>
          </a:p>
          <a:p>
            <a:r>
              <a:rPr lang="es-ES_tradnl" dirty="0" smtClean="0"/>
              <a:t>OISS</a:t>
            </a:r>
          </a:p>
          <a:p>
            <a:r>
              <a:rPr lang="es-ES_tradnl" dirty="0" smtClean="0"/>
              <a:t>ISSA</a:t>
            </a:r>
          </a:p>
          <a:p>
            <a:r>
              <a:rPr lang="es-ES_tradnl" dirty="0" smtClean="0"/>
              <a:t>ICOH</a:t>
            </a:r>
          </a:p>
          <a:p>
            <a:r>
              <a:rPr lang="es-ES_tradnl" dirty="0" smtClean="0"/>
              <a:t>IOMSC</a:t>
            </a:r>
          </a:p>
          <a:p>
            <a:r>
              <a:rPr lang="es-ES_tradnl" dirty="0" smtClean="0"/>
              <a:t>NIOSH</a:t>
            </a:r>
          </a:p>
          <a:p>
            <a:r>
              <a:rPr lang="es-ES_tradnl" dirty="0" smtClean="0"/>
              <a:t>UNIVERSIDADES NACIONALES E INTERNACIONALES</a:t>
            </a:r>
          </a:p>
          <a:p>
            <a:r>
              <a:rPr lang="es-ES_tradnl" dirty="0" smtClean="0"/>
              <a:t>Asociaciones y Sociedades Profesionales en Medicina del Trabajo, SO, Ergonom</a:t>
            </a:r>
            <a:r>
              <a:rPr lang="es-ES" dirty="0" err="1" smtClean="0"/>
              <a:t>ía</a:t>
            </a:r>
            <a:r>
              <a:rPr lang="es-ES" dirty="0" smtClean="0"/>
              <a:t>, Seguridad, Higiene, etc</a:t>
            </a:r>
            <a:r>
              <a:rPr lang="es-ES" dirty="0"/>
              <a:t>.</a:t>
            </a:r>
            <a:endParaRPr lang="es-ES_tradnl" dirty="0" smtClean="0"/>
          </a:p>
          <a:p>
            <a:r>
              <a:rPr lang="es-ES_tradnl" dirty="0" smtClean="0"/>
              <a:t>Entre otros</a:t>
            </a:r>
            <a:r>
              <a:rPr lang="is-IS" dirty="0" smtClean="0"/>
              <a:t>…</a:t>
            </a:r>
            <a:endParaRPr lang="es-ES_tradnl" dirty="0" smtClean="0"/>
          </a:p>
          <a:p>
            <a:endParaRPr lang="es-ES_tradnl" dirty="0" smtClean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b="1" smtClean="0"/>
              <a:t>XVII CONGRESO ALSO 2021</a:t>
            </a:r>
            <a:endParaRPr lang="es-ES_tradnl" b="1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838200" y="1382752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675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SOBRE ALSO Y LOS CONGRESOS ALSO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ALSO: Creada en 1991; Conformada por 18 </a:t>
            </a:r>
            <a:r>
              <a:rPr lang="es-ES_tradnl" dirty="0" err="1" smtClean="0"/>
              <a:t>pa</a:t>
            </a:r>
            <a:r>
              <a:rPr lang="es-ES" dirty="0" smtClean="0"/>
              <a:t>íses de Latinoamérica.</a:t>
            </a:r>
            <a:endParaRPr lang="es-ES_tradnl" dirty="0" smtClean="0"/>
          </a:p>
          <a:p>
            <a:r>
              <a:rPr lang="es-ES_tradnl" dirty="0" smtClean="0"/>
              <a:t>Evento </a:t>
            </a:r>
            <a:r>
              <a:rPr lang="es-ES_tradnl" dirty="0" err="1" smtClean="0"/>
              <a:t>cient</a:t>
            </a:r>
            <a:r>
              <a:rPr lang="es-ES" dirty="0" err="1" smtClean="0"/>
              <a:t>ífico</a:t>
            </a:r>
            <a:r>
              <a:rPr lang="es-ES" dirty="0" smtClean="0"/>
              <a:t> de alto nivel.</a:t>
            </a:r>
            <a:endParaRPr lang="es-ES_tradnl" dirty="0" smtClean="0"/>
          </a:p>
          <a:p>
            <a:r>
              <a:rPr lang="es-ES_tradnl" dirty="0" smtClean="0"/>
              <a:t>A la fecha tiene 16 </a:t>
            </a:r>
            <a:r>
              <a:rPr lang="es-ES_tradnl" dirty="0"/>
              <a:t>c</a:t>
            </a:r>
            <a:r>
              <a:rPr lang="es-ES_tradnl" dirty="0" smtClean="0"/>
              <a:t>ongresos organizados.</a:t>
            </a:r>
          </a:p>
          <a:p>
            <a:r>
              <a:rPr lang="es-ES_tradnl" dirty="0" smtClean="0"/>
              <a:t>Se realizan cada 2 años coincidiendo con año impar. </a:t>
            </a:r>
          </a:p>
          <a:p>
            <a:r>
              <a:rPr lang="es-ES_tradnl" dirty="0" smtClean="0"/>
              <a:t>El </a:t>
            </a:r>
            <a:r>
              <a:rPr lang="es-ES_tradnl" dirty="0" err="1" smtClean="0"/>
              <a:t>pa</a:t>
            </a:r>
            <a:r>
              <a:rPr lang="es-ES" dirty="0" err="1" smtClean="0"/>
              <a:t>ís</a:t>
            </a:r>
            <a:r>
              <a:rPr lang="es-ES" dirty="0" smtClean="0"/>
              <a:t> y las fechas tentativas se determinan por la Asamblea con 4 años de anticipación.</a:t>
            </a:r>
            <a:endParaRPr lang="es-ES_tradnl" dirty="0" smtClean="0"/>
          </a:p>
          <a:p>
            <a:r>
              <a:rPr lang="es-ES" dirty="0" smtClean="0"/>
              <a:t>Puede realizarse en forma conjunta con encuentros científicos regionales de orden nacional del país que organiza.</a:t>
            </a:r>
          </a:p>
          <a:p>
            <a:r>
              <a:rPr lang="es-ES" dirty="0" smtClean="0"/>
              <a:t>Financiación a cargo del Miembro Titular del país sede.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838200" y="1382752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6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SOBRE LOS CONGRESOS ALSO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891195"/>
            <a:ext cx="5391056" cy="1756109"/>
          </a:xfrm>
        </p:spPr>
        <p:txBody>
          <a:bodyPr>
            <a:normAutofit/>
          </a:bodyPr>
          <a:lstStyle/>
          <a:p>
            <a:r>
              <a:rPr lang="es-ES" dirty="0" smtClean="0"/>
              <a:t>Mayo 2019: </a:t>
            </a:r>
            <a:r>
              <a:rPr lang="es-ES" b="1" u="sng" dirty="0" smtClean="0"/>
              <a:t>Elección de Costa Rica </a:t>
            </a:r>
            <a:r>
              <a:rPr lang="es-ES" b="1" u="sng" smtClean="0"/>
              <a:t>por decisión </a:t>
            </a:r>
            <a:r>
              <a:rPr lang="es-ES" b="1" u="sng" dirty="0" smtClean="0"/>
              <a:t>unánime </a:t>
            </a:r>
            <a:r>
              <a:rPr lang="es-ES" dirty="0" smtClean="0"/>
              <a:t>en la Asamblea de Cartagena, Colombia.</a:t>
            </a:r>
            <a:endParaRPr lang="es-ES_tradnl" b="1" u="sng" dirty="0" smtClean="0"/>
          </a:p>
        </p:txBody>
      </p:sp>
      <p:cxnSp>
        <p:nvCxnSpPr>
          <p:cNvPr id="4" name="Conector recto 3"/>
          <p:cNvCxnSpPr/>
          <p:nvPr/>
        </p:nvCxnSpPr>
        <p:spPr>
          <a:xfrm>
            <a:off x="838200" y="1382752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256" y="735980"/>
            <a:ext cx="6256952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97136" y="5344299"/>
            <a:ext cx="67029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/>
              <a:t>La elección de la </a:t>
            </a:r>
            <a:r>
              <a:rPr lang="es-ES_tradnl" sz="1600" b="1" dirty="0"/>
              <a:t>carreta típica</a:t>
            </a:r>
            <a:r>
              <a:rPr lang="es-ES_tradnl" sz="1600" dirty="0"/>
              <a:t> como símbolo nacional se basa en que se le considera que </a:t>
            </a:r>
            <a:r>
              <a:rPr lang="es-ES_tradnl" sz="1600" dirty="0" smtClean="0"/>
              <a:t>representa </a:t>
            </a:r>
            <a:r>
              <a:rPr lang="es-ES_tradnl" sz="1600" dirty="0"/>
              <a:t>la cultura de la paz y el trabajo del costarricense, la humildad, la paciencia, el sacrificio, y la constancia </a:t>
            </a:r>
            <a:r>
              <a:rPr lang="es-ES_tradnl" sz="1600" dirty="0" smtClean="0"/>
              <a:t>en </a:t>
            </a:r>
            <a:r>
              <a:rPr lang="es-ES_tradnl" sz="1600" dirty="0"/>
              <a:t>el afán por alcanzar los objetivos trazados.</a:t>
            </a:r>
          </a:p>
        </p:txBody>
      </p:sp>
    </p:spTree>
    <p:extLst>
      <p:ext uri="{BB962C8B-B14F-4D97-AF65-F5344CB8AC3E}">
        <p14:creationId xmlns:p14="http://schemas.microsoft.com/office/powerpoint/2010/main" val="24403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XVII CONGRESO ALSO 2021- DESARROLLO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Talleres Pre Congreso y Mesas de Trabajo (por definir)</a:t>
            </a:r>
          </a:p>
          <a:p>
            <a:endParaRPr lang="es-ES_tradnl" dirty="0" smtClean="0"/>
          </a:p>
          <a:p>
            <a:r>
              <a:rPr lang="es-ES_tradnl" dirty="0" smtClean="0"/>
              <a:t>Desarrollo de un Programa </a:t>
            </a:r>
            <a:r>
              <a:rPr lang="es-ES_tradnl" dirty="0" err="1" smtClean="0"/>
              <a:t>Acad</a:t>
            </a:r>
            <a:r>
              <a:rPr lang="es-ES" dirty="0" err="1" smtClean="0"/>
              <a:t>émico</a:t>
            </a:r>
            <a:r>
              <a:rPr lang="es-ES" dirty="0" smtClean="0"/>
              <a:t> y Científico con:</a:t>
            </a:r>
          </a:p>
          <a:p>
            <a:pPr lvl="1"/>
            <a:r>
              <a:rPr lang="es-ES" dirty="0" smtClean="0"/>
              <a:t>Sesiones Plenarias</a:t>
            </a:r>
          </a:p>
          <a:p>
            <a:pPr lvl="1"/>
            <a:r>
              <a:rPr lang="es-ES" dirty="0" smtClean="0"/>
              <a:t>Simposios por temáticas con conferencias magistrales</a:t>
            </a:r>
          </a:p>
          <a:p>
            <a:pPr lvl="1"/>
            <a:r>
              <a:rPr lang="es-ES" dirty="0" smtClean="0"/>
              <a:t>Paneles de expertos, Mesas redondas, etc.</a:t>
            </a:r>
          </a:p>
          <a:p>
            <a:pPr lvl="1"/>
            <a:endParaRPr lang="es-ES" dirty="0" smtClean="0"/>
          </a:p>
          <a:p>
            <a:r>
              <a:rPr lang="es-ES" dirty="0" smtClean="0"/>
              <a:t>Presentación de Trabajos de Investigación</a:t>
            </a:r>
          </a:p>
          <a:p>
            <a:pPr lvl="1"/>
            <a:r>
              <a:rPr lang="es-ES" dirty="0" smtClean="0"/>
              <a:t>Presentaciones en sesiones temáticas</a:t>
            </a:r>
          </a:p>
          <a:p>
            <a:pPr lvl="1"/>
            <a:r>
              <a:rPr lang="es-ES" dirty="0" smtClean="0"/>
              <a:t>Modalidad Posters</a:t>
            </a:r>
            <a:endParaRPr lang="es-ES_tradnl" dirty="0"/>
          </a:p>
        </p:txBody>
      </p:sp>
      <p:cxnSp>
        <p:nvCxnSpPr>
          <p:cNvPr id="4" name="Conector recto 3"/>
          <p:cNvCxnSpPr/>
          <p:nvPr/>
        </p:nvCxnSpPr>
        <p:spPr>
          <a:xfrm>
            <a:off x="838200" y="1382752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47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Cantidad de asistentes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Se esperan entre 600-1000 personas.</a:t>
            </a:r>
            <a:endParaRPr lang="es-ES_tradnl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838200" y="26757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b="1" dirty="0" smtClean="0"/>
              <a:t>Perfil</a:t>
            </a:r>
            <a:endParaRPr lang="es-ES_tradnl" b="1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4136231"/>
            <a:ext cx="10515600" cy="2040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 smtClean="0"/>
              <a:t>Profesionales de todas las ramas de la Salud Ocupacional y afines.</a:t>
            </a:r>
          </a:p>
          <a:p>
            <a:r>
              <a:rPr lang="es-ES_tradnl" dirty="0" smtClean="0"/>
              <a:t>Este año con la particularidad de atraer el inter</a:t>
            </a:r>
            <a:r>
              <a:rPr lang="es-ES" dirty="0" err="1" smtClean="0"/>
              <a:t>és</a:t>
            </a:r>
            <a:r>
              <a:rPr lang="es-ES" dirty="0" smtClean="0"/>
              <a:t> de los profesionales en ambiente.  </a:t>
            </a:r>
            <a:endParaRPr lang="es-ES_tradnl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838200" y="1382752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esultado de imagen para icono de person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785" y="286195"/>
            <a:ext cx="1471961" cy="1471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ector recto 7"/>
          <p:cNvCxnSpPr/>
          <p:nvPr/>
        </p:nvCxnSpPr>
        <p:spPr>
          <a:xfrm>
            <a:off x="838200" y="3653884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24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PUBLICIDAD DEL CONGRESO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P</a:t>
            </a:r>
            <a:r>
              <a:rPr lang="es-ES" dirty="0" err="1" smtClean="0"/>
              <a:t>ágina</a:t>
            </a:r>
            <a:r>
              <a:rPr lang="es-ES" dirty="0" smtClean="0"/>
              <a:t> Web: </a:t>
            </a:r>
            <a:r>
              <a:rPr lang="es-ES" dirty="0" smtClean="0">
                <a:hlinkClick r:id="rId2"/>
              </a:rPr>
              <a:t>www.alsoweb.net</a:t>
            </a:r>
            <a:endParaRPr lang="es-ES" dirty="0" smtClean="0"/>
          </a:p>
          <a:p>
            <a:r>
              <a:rPr lang="es-ES_tradnl" dirty="0" smtClean="0"/>
              <a:t>Redes Sociales: Facebook, Instagram, Twitter, LinkedIn</a:t>
            </a:r>
          </a:p>
          <a:p>
            <a:r>
              <a:rPr lang="es-ES_tradnl" dirty="0" smtClean="0"/>
              <a:t>Bases de datos</a:t>
            </a:r>
          </a:p>
          <a:p>
            <a:r>
              <a:rPr lang="es-ES_tradnl" dirty="0" smtClean="0"/>
              <a:t>Medios de </a:t>
            </a:r>
            <a:r>
              <a:rPr lang="es-ES_tradnl" dirty="0" err="1" smtClean="0"/>
              <a:t>Comunicaci</a:t>
            </a:r>
            <a:r>
              <a:rPr lang="es-ES" dirty="0" err="1" smtClean="0"/>
              <a:t>ón</a:t>
            </a:r>
            <a:r>
              <a:rPr lang="es-ES" dirty="0" smtClean="0"/>
              <a:t>: Prensa Escrita, Radio y Televisión, Revistas en Salud Ocupacional nacionales e internacionales</a:t>
            </a:r>
          </a:p>
          <a:p>
            <a:r>
              <a:rPr lang="es-ES" dirty="0" smtClean="0"/>
              <a:t>Otros medios digitales</a:t>
            </a:r>
          </a:p>
          <a:p>
            <a:r>
              <a:rPr lang="es-ES" dirty="0" smtClean="0"/>
              <a:t>Concursos entradas y descuentos especiales</a:t>
            </a:r>
          </a:p>
          <a:p>
            <a:r>
              <a:rPr lang="es-ES" dirty="0" smtClean="0"/>
              <a:t>Redes de empresas y de profesionales invitados 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838200" y="1382752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83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81" y="289777"/>
            <a:ext cx="10515600" cy="1325563"/>
          </a:xfrm>
        </p:spPr>
        <p:txBody>
          <a:bodyPr/>
          <a:lstStyle/>
          <a:p>
            <a:r>
              <a:rPr lang="es-ES_tradnl" b="1" dirty="0" smtClean="0"/>
              <a:t>OPCIONES DE PARTICIPACI</a:t>
            </a:r>
            <a:r>
              <a:rPr lang="es-ES" b="1" dirty="0" smtClean="0"/>
              <a:t>ÓN Y PATROCINIO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BENEFICIO</a:t>
            </a:r>
          </a:p>
          <a:p>
            <a:pPr lvl="1"/>
            <a:r>
              <a:rPr lang="es-ES_tradnl" dirty="0" err="1" smtClean="0"/>
              <a:t>Colocaci</a:t>
            </a:r>
            <a:r>
              <a:rPr lang="es-ES" dirty="0" err="1" smtClean="0"/>
              <a:t>ón</a:t>
            </a:r>
            <a:r>
              <a:rPr lang="es-ES" dirty="0" smtClean="0"/>
              <a:t> de Stand durante el Congreso</a:t>
            </a:r>
          </a:p>
          <a:p>
            <a:pPr lvl="2"/>
            <a:r>
              <a:rPr lang="es-ES" dirty="0" smtClean="0"/>
              <a:t>Categorías de Patrocinios</a:t>
            </a:r>
          </a:p>
          <a:p>
            <a:pPr lvl="2"/>
            <a:r>
              <a:rPr lang="es-ES" dirty="0" smtClean="0"/>
              <a:t>Tamaños y costos de stand por definir</a:t>
            </a:r>
          </a:p>
          <a:p>
            <a:pPr lvl="2"/>
            <a:endParaRPr lang="es-ES" dirty="0" smtClean="0"/>
          </a:p>
          <a:p>
            <a:pPr lvl="1"/>
            <a:r>
              <a:rPr lang="es-ES" dirty="0" smtClean="0"/>
              <a:t>El Patrocinador podrá mostrar su marca en secciones especiales del congreso de forma exclusiva de distintas formas.</a:t>
            </a:r>
          </a:p>
          <a:p>
            <a:pPr lvl="2"/>
            <a:r>
              <a:rPr lang="es-ES" dirty="0" smtClean="0"/>
              <a:t>Participación de expositores expertos de las empresas en temas y productos durante tiempos de la muestra comercial.</a:t>
            </a:r>
          </a:p>
          <a:p>
            <a:pPr lvl="2"/>
            <a:endParaRPr lang="es-ES" dirty="0"/>
          </a:p>
          <a:p>
            <a:pPr lvl="1"/>
            <a:r>
              <a:rPr lang="es-ES" dirty="0" smtClean="0"/>
              <a:t>Otras formas: Logo en Gafete, </a:t>
            </a:r>
            <a:r>
              <a:rPr lang="es-ES" dirty="0" err="1" smtClean="0"/>
              <a:t>Gimmiks</a:t>
            </a:r>
            <a:r>
              <a:rPr lang="es-ES" dirty="0" smtClean="0"/>
              <a:t>, Mochilas, </a:t>
            </a:r>
            <a:r>
              <a:rPr lang="es-ES" dirty="0" err="1" smtClean="0"/>
              <a:t>Coffee</a:t>
            </a:r>
            <a:r>
              <a:rPr lang="es-ES" dirty="0" smtClean="0"/>
              <a:t> </a:t>
            </a:r>
            <a:r>
              <a:rPr lang="es-ES" dirty="0" err="1" smtClean="0"/>
              <a:t>Breaks</a:t>
            </a:r>
            <a:r>
              <a:rPr lang="es-ES" dirty="0" smtClean="0"/>
              <a:t>, Desayunos o almuerzos conferencia, pantallas digitales, programa, entre otros.</a:t>
            </a:r>
            <a:endParaRPr lang="es-ES_tradnl" dirty="0"/>
          </a:p>
        </p:txBody>
      </p:sp>
      <p:cxnSp>
        <p:nvCxnSpPr>
          <p:cNvPr id="4" name="Conector recto 3"/>
          <p:cNvCxnSpPr/>
          <p:nvPr/>
        </p:nvCxnSpPr>
        <p:spPr>
          <a:xfrm>
            <a:off x="838200" y="1382752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117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128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Contacto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>
                <a:hlinkClick r:id="rId2"/>
              </a:rPr>
              <a:t>www.alsoweb.net</a:t>
            </a:r>
            <a:endParaRPr lang="es-ES_tradnl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>
                <a:hlinkClick r:id="rId3"/>
              </a:rPr>
              <a:t>info@alsocostarica.com</a:t>
            </a:r>
            <a:endParaRPr lang="es-ES_tradnl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/>
          </a:p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s-ES_tradnl" dirty="0">
                <a:hlinkClick r:id="rId4"/>
              </a:rPr>
              <a:t>presidencia@alsocostarica.com</a:t>
            </a:r>
            <a:endParaRPr lang="es-ES_tradnl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ES_tradnl" dirty="0" err="1"/>
              <a:t>acometcr@gmail.com</a:t>
            </a:r>
            <a:r>
              <a:rPr lang="es-ES_tradnl" dirty="0"/>
              <a:t> 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838200" y="1382752"/>
            <a:ext cx="8519532" cy="22303"/>
          </a:xfrm>
          <a:prstGeom prst="line">
            <a:avLst/>
          </a:prstGeom>
          <a:ln w="508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ítulo 1"/>
          <p:cNvSpPr txBox="1">
            <a:spLocks/>
          </p:cNvSpPr>
          <p:nvPr/>
        </p:nvSpPr>
        <p:spPr>
          <a:xfrm>
            <a:off x="280639" y="5721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4000" b="1" i="1" dirty="0" smtClean="0"/>
              <a:t>Contamos con su apoyo y </a:t>
            </a:r>
            <a:r>
              <a:rPr lang="es-ES_tradnl" sz="4000" b="1" i="1" dirty="0" err="1" smtClean="0"/>
              <a:t>participaci</a:t>
            </a:r>
            <a:r>
              <a:rPr lang="es-ES" sz="4000" b="1" i="1" dirty="0" err="1" smtClean="0"/>
              <a:t>ón</a:t>
            </a:r>
            <a:r>
              <a:rPr lang="es-ES" sz="4000" b="1" i="1" dirty="0" smtClean="0"/>
              <a:t>!!!</a:t>
            </a:r>
            <a:endParaRPr lang="es-ES_tradnl" sz="4000" b="1" i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558" y="671281"/>
            <a:ext cx="5816860" cy="637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9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</TotalTime>
  <Words>679</Words>
  <Application>Microsoft Macintosh PowerPoint</Application>
  <PresentationFormat>Panorámica</PresentationFormat>
  <Paragraphs>87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Calibri</vt:lpstr>
      <vt:lpstr>Calibri Light</vt:lpstr>
      <vt:lpstr>Wingdings</vt:lpstr>
      <vt:lpstr>Arial</vt:lpstr>
      <vt:lpstr>Tema de Office</vt:lpstr>
      <vt:lpstr>Presentación de PowerPoint</vt:lpstr>
      <vt:lpstr>11 al 15 de octubre del 2021 Centro de Convenciones  San José, Costa Rica</vt:lpstr>
      <vt:lpstr>XVII CONGRESO ALSO 2021</vt:lpstr>
      <vt:lpstr>XVII CONGRESO ALSO 2021</vt:lpstr>
      <vt:lpstr>XVII CONGRESO ALSO 2021</vt:lpstr>
      <vt:lpstr>XVII CONGRESO ALSO 2021</vt:lpstr>
      <vt:lpstr>Presentación de PowerPoint</vt:lpstr>
      <vt:lpstr>Presentación de PowerPoint</vt:lpstr>
      <vt:lpstr>Presentación de PowerPoint</vt:lpstr>
      <vt:lpstr>INSTITUCIONES Y ORGANIZACIONES INVITADAS</vt:lpstr>
      <vt:lpstr>SOBRE ALSO Y LOS CONGRESOS ALSO</vt:lpstr>
      <vt:lpstr>SOBRE LOS CONGRESOS ALSO</vt:lpstr>
      <vt:lpstr>XVII CONGRESO ALSO 2021- DESARROLLO</vt:lpstr>
      <vt:lpstr>Cantidad de asistentes</vt:lpstr>
      <vt:lpstr>PUBLICIDAD DEL CONGRESO</vt:lpstr>
      <vt:lpstr>OPCIONES DE PARTICIPACIÓN Y PATROCINIO</vt:lpstr>
      <vt:lpstr>Presentación de PowerPoint</vt:lpstr>
      <vt:lpstr>Contacto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 de Microsoft Office</cp:lastModifiedBy>
  <cp:revision>21</cp:revision>
  <dcterms:created xsi:type="dcterms:W3CDTF">2019-10-08T19:20:29Z</dcterms:created>
  <dcterms:modified xsi:type="dcterms:W3CDTF">2020-01-30T00:24:50Z</dcterms:modified>
</cp:coreProperties>
</file>